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4" r:id="rId6"/>
    <p:sldId id="262" r:id="rId7"/>
  </p:sldIdLst>
  <p:sldSz cx="9144000" cy="6858000" type="screen4x3"/>
  <p:notesSz cx="10234613" cy="710406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2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84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838" y="1"/>
            <a:ext cx="4434999" cy="35684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311A7A3B-D59E-4823-82F2-EE56E2060BAB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21075" y="889000"/>
            <a:ext cx="3192463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8832"/>
            <a:ext cx="8187690" cy="2797225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7217"/>
            <a:ext cx="4434999" cy="35684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838" y="6747217"/>
            <a:ext cx="4434999" cy="35684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7AB59FDD-CCE6-428E-8362-ECCEF65550AA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9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19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8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54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4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05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4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27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62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05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39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85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6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8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6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600" y="3048000"/>
            <a:ext cx="4343400" cy="233269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510"/>
              </a:spcBef>
            </a:pPr>
            <a:r>
              <a:rPr lang="nl-NL" sz="3800" b="1" i="1" spc="-10" dirty="0">
                <a:latin typeface="Georgia" panose="02040502050405020303"/>
                <a:cs typeface="Georgia" panose="02040502050405020303"/>
              </a:rPr>
              <a:t>SET UP</a:t>
            </a:r>
            <a:r>
              <a:rPr sz="3800" b="1" i="1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3800" b="1" i="1" spc="-30" dirty="0">
                <a:latin typeface="Georgia" panose="02040502050405020303"/>
                <a:cs typeface="Georgia" panose="02040502050405020303"/>
              </a:rPr>
              <a:t>GUIDE</a:t>
            </a:r>
            <a:endParaRPr lang="nl-NL" sz="3800" b="1" i="1" spc="-30" dirty="0">
              <a:latin typeface="Georgia" panose="02040502050405020303"/>
              <a:cs typeface="Georgia" panose="02040502050405020303"/>
            </a:endParaRPr>
          </a:p>
          <a:p>
            <a:pPr marL="12700" algn="r">
              <a:lnSpc>
                <a:spcPct val="100000"/>
              </a:lnSpc>
              <a:spcBef>
                <a:spcPts val="1510"/>
              </a:spcBef>
            </a:pPr>
            <a:r>
              <a:rPr lang="nl-NL" sz="3800" dirty="0">
                <a:latin typeface="Georgia" panose="02040502050405020303"/>
                <a:cs typeface="Georgia" panose="02040502050405020303"/>
              </a:rPr>
              <a:t>NRSW6-8GP</a:t>
            </a:r>
          </a:p>
          <a:p>
            <a:pPr marL="12700" algn="r">
              <a:lnSpc>
                <a:spcPct val="100000"/>
              </a:lnSpc>
              <a:spcBef>
                <a:spcPts val="1510"/>
              </a:spcBef>
            </a:pPr>
            <a:endParaRPr lang="nl-NL" sz="38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FB6979D-7544-D7E6-BE71-227A4B705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6475"/>
            <a:ext cx="6629400" cy="2141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12" y="260604"/>
            <a:ext cx="713740" cy="504825"/>
          </a:xfrm>
          <a:custGeom>
            <a:avLst/>
            <a:gdLst/>
            <a:ahLst/>
            <a:cxnLst/>
            <a:rect l="l" t="t" r="r" b="b"/>
            <a:pathLst>
              <a:path w="713740" h="504825">
                <a:moveTo>
                  <a:pt x="426948" y="0"/>
                </a:moveTo>
                <a:lnTo>
                  <a:pt x="426948" y="126111"/>
                </a:lnTo>
                <a:lnTo>
                  <a:pt x="0" y="126111"/>
                </a:lnTo>
                <a:lnTo>
                  <a:pt x="0" y="378206"/>
                </a:lnTo>
                <a:lnTo>
                  <a:pt x="426948" y="378206"/>
                </a:lnTo>
                <a:lnTo>
                  <a:pt x="426948" y="504317"/>
                </a:lnTo>
                <a:lnTo>
                  <a:pt x="713333" y="252222"/>
                </a:lnTo>
                <a:lnTo>
                  <a:pt x="42694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373379"/>
            <a:ext cx="30480" cy="278765"/>
          </a:xfrm>
          <a:custGeom>
            <a:avLst/>
            <a:gdLst/>
            <a:ahLst/>
            <a:cxnLst/>
            <a:rect l="l" t="t" r="r" b="b"/>
            <a:pathLst>
              <a:path w="30479" h="278765">
                <a:moveTo>
                  <a:pt x="0" y="278764"/>
                </a:moveTo>
                <a:lnTo>
                  <a:pt x="30479" y="278764"/>
                </a:lnTo>
                <a:lnTo>
                  <a:pt x="30479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373379"/>
            <a:ext cx="57785" cy="278765"/>
          </a:xfrm>
          <a:custGeom>
            <a:avLst/>
            <a:gdLst/>
            <a:ahLst/>
            <a:cxnLst/>
            <a:rect l="l" t="t" r="r" b="b"/>
            <a:pathLst>
              <a:path w="57785" h="278765">
                <a:moveTo>
                  <a:pt x="0" y="278764"/>
                </a:moveTo>
                <a:lnTo>
                  <a:pt x="57666" y="278764"/>
                </a:lnTo>
                <a:lnTo>
                  <a:pt x="57666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" y="261365"/>
            <a:ext cx="713105" cy="504825"/>
          </a:xfrm>
          <a:custGeom>
            <a:avLst/>
            <a:gdLst/>
            <a:ahLst/>
            <a:cxnLst/>
            <a:rect l="l" t="t" r="r" b="b"/>
            <a:pathLst>
              <a:path w="713105" h="504825">
                <a:moveTo>
                  <a:pt x="0" y="126237"/>
                </a:moveTo>
                <a:lnTo>
                  <a:pt x="426643" y="126237"/>
                </a:lnTo>
                <a:lnTo>
                  <a:pt x="426643" y="0"/>
                </a:lnTo>
                <a:lnTo>
                  <a:pt x="712825" y="252221"/>
                </a:lnTo>
                <a:lnTo>
                  <a:pt x="426643" y="504316"/>
                </a:lnTo>
                <a:lnTo>
                  <a:pt x="426643" y="378205"/>
                </a:lnTo>
                <a:lnTo>
                  <a:pt x="0" y="378205"/>
                </a:lnTo>
                <a:lnTo>
                  <a:pt x="0" y="126237"/>
                </a:lnTo>
                <a:close/>
              </a:path>
            </a:pathLst>
          </a:custGeom>
          <a:ln w="25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267" y="729995"/>
            <a:ext cx="814273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702" y="765809"/>
            <a:ext cx="8100059" cy="0"/>
          </a:xfrm>
          <a:custGeom>
            <a:avLst/>
            <a:gdLst/>
            <a:ahLst/>
            <a:cxnLst/>
            <a:rect l="l" t="t" r="r" b="b"/>
            <a:pathLst>
              <a:path w="8100059">
                <a:moveTo>
                  <a:pt x="0" y="0"/>
                </a:moveTo>
                <a:lnTo>
                  <a:pt x="80998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2374" y="104626"/>
            <a:ext cx="49736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Product</a:t>
            </a:r>
            <a:r>
              <a:rPr spc="-145" dirty="0"/>
              <a:t> </a:t>
            </a:r>
            <a:r>
              <a:rPr spc="-5" dirty="0"/>
              <a:t>Overview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05825" y="641949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2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236" y="762127"/>
            <a:ext cx="8096250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05"/>
              </a:lnSpc>
            </a:pPr>
            <a:endParaRPr lang="en-US" sz="1600" b="1" spc="-25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805"/>
              </a:lnSpc>
            </a:pPr>
            <a:r>
              <a:rPr sz="1600" b="1" spc="-25" dirty="0">
                <a:latin typeface="Calibri" panose="020F0502020204030204"/>
                <a:cs typeface="Calibri" panose="020F0502020204030204"/>
              </a:rPr>
              <a:t>Feature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4</a:t>
            </a:r>
            <a:r>
              <a:rPr lang="en-US" sz="1600" dirty="0">
                <a:latin typeface="Calibri" panose="020F0502020204030204"/>
                <a:cs typeface="Calibri" panose="020F0502020204030204"/>
                <a:sym typeface="+mn-ea"/>
              </a:rPr>
              <a:t>x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10/100/1000 Base-T + 1</a:t>
            </a:r>
            <a:r>
              <a:rPr lang="en-US" sz="1600" dirty="0">
                <a:latin typeface="Calibri" panose="020F0502020204030204"/>
                <a:cs typeface="Calibri" panose="020F0502020204030204"/>
                <a:sym typeface="+mn-ea"/>
              </a:rPr>
              <a:t>x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10/100/1000 Base-T uplink port + 1</a:t>
            </a:r>
            <a:r>
              <a:rPr lang="en-US" sz="1600" dirty="0">
                <a:latin typeface="Calibri" panose="020F0502020204030204"/>
                <a:cs typeface="Calibri" panose="020F0502020204030204"/>
                <a:sym typeface="+mn-ea"/>
              </a:rPr>
              <a:t>x</a:t>
            </a:r>
            <a:r>
              <a:rPr sz="1600" dirty="0">
                <a:latin typeface="Calibri" panose="020F0502020204030204"/>
                <a:cs typeface="Calibri" panose="020F0502020204030204"/>
                <a:sym typeface="+mn-ea"/>
              </a:rPr>
              <a:t>1000 Base-X SFP port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Support PoE management: PoE enable/disable, PoE reboot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Support Extend (250M) PoE configuration 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Support VLAN, QoS, MAC etc management functions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Support customization to private cloud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4KV surge protection</a:t>
            </a:r>
            <a:endParaRPr lang="en-US" sz="1600" dirty="0">
              <a:latin typeface="Calibri" panose="020F0502020204030204"/>
              <a:cs typeface="Calibri" panose="020F0502020204030204"/>
            </a:endParaRP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sz="1600" dirty="0">
                <a:latin typeface="Calibri" panose="020F0502020204030204"/>
                <a:cs typeface="Calibri" panose="020F0502020204030204"/>
              </a:rPr>
              <a:t>Wide working temperature: -10℃ to +55℃</a:t>
            </a:r>
            <a:endParaRPr lang="nl-NL" sz="1600" dirty="0">
              <a:latin typeface="Calibri" panose="020F0502020204030204"/>
              <a:cs typeface="Calibri" panose="020F0502020204030204"/>
            </a:endParaRP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endParaRPr lang="nl-NL" sz="1600" dirty="0">
              <a:latin typeface="Calibri" panose="020F0502020204030204"/>
              <a:cs typeface="Calibri" panose="020F0502020204030204"/>
            </a:endParaRP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lang="en-US" sz="1600" dirty="0">
                <a:latin typeface="Calibri" panose="020F0502020204030204"/>
                <a:cs typeface="Calibri" panose="020F0502020204030204"/>
              </a:rPr>
              <a:t>Packing List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lang="en-US" sz="1600" dirty="0">
                <a:latin typeface="Calibri" panose="020F0502020204030204"/>
                <a:cs typeface="Calibri" panose="020F0502020204030204"/>
              </a:rPr>
              <a:t>Please kindly check the following items: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lang="en-US" sz="1600" dirty="0">
                <a:latin typeface="Calibri" panose="020F0502020204030204"/>
                <a:cs typeface="Calibri" panose="020F0502020204030204"/>
              </a:rPr>
              <a:t>1 x PoE switch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lang="en-US" sz="1600" dirty="0">
                <a:latin typeface="Calibri" panose="020F0502020204030204"/>
                <a:cs typeface="Calibri" panose="020F0502020204030204"/>
              </a:rPr>
              <a:t>Power adaptor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lang="en-US" sz="1600" dirty="0">
                <a:latin typeface="Calibri" panose="020F0502020204030204"/>
                <a:cs typeface="Calibri" panose="020F0502020204030204"/>
              </a:rPr>
              <a:t>Mounting Kits （Optional)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r>
              <a:rPr lang="en-US" sz="1600" dirty="0">
                <a:latin typeface="Calibri" panose="020F0502020204030204"/>
                <a:cs typeface="Calibri" panose="020F0502020204030204"/>
              </a:rPr>
              <a:t>1 x User guide</a:t>
            </a:r>
          </a:p>
          <a:p>
            <a:pPr marL="216535" indent="-204470">
              <a:lnSpc>
                <a:spcPct val="100000"/>
              </a:lnSpc>
              <a:buSzPct val="94000"/>
              <a:buFont typeface="Cambria Math" panose="02040503050406030204"/>
              <a:buChar char="◆"/>
              <a:tabLst>
                <a:tab pos="217170" algn="l"/>
              </a:tabLst>
            </a:pPr>
            <a:endParaRPr sz="16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0212" y="260604"/>
            <a:ext cx="713740" cy="504825"/>
          </a:xfrm>
          <a:custGeom>
            <a:avLst/>
            <a:gdLst/>
            <a:ahLst/>
            <a:cxnLst/>
            <a:rect l="l" t="t" r="r" b="b"/>
            <a:pathLst>
              <a:path w="713740" h="504825">
                <a:moveTo>
                  <a:pt x="426948" y="0"/>
                </a:moveTo>
                <a:lnTo>
                  <a:pt x="426948" y="126111"/>
                </a:lnTo>
                <a:lnTo>
                  <a:pt x="0" y="126111"/>
                </a:lnTo>
                <a:lnTo>
                  <a:pt x="0" y="378206"/>
                </a:lnTo>
                <a:lnTo>
                  <a:pt x="426948" y="378206"/>
                </a:lnTo>
                <a:lnTo>
                  <a:pt x="426948" y="504317"/>
                </a:lnTo>
                <a:lnTo>
                  <a:pt x="713333" y="252222"/>
                </a:lnTo>
                <a:lnTo>
                  <a:pt x="42694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268" y="373379"/>
            <a:ext cx="30480" cy="278765"/>
          </a:xfrm>
          <a:custGeom>
            <a:avLst/>
            <a:gdLst/>
            <a:ahLst/>
            <a:cxnLst/>
            <a:rect l="l" t="t" r="r" b="b"/>
            <a:pathLst>
              <a:path w="30479" h="278765">
                <a:moveTo>
                  <a:pt x="0" y="278764"/>
                </a:moveTo>
                <a:lnTo>
                  <a:pt x="30479" y="278764"/>
                </a:lnTo>
                <a:lnTo>
                  <a:pt x="30479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747" y="373379"/>
            <a:ext cx="57785" cy="278765"/>
          </a:xfrm>
          <a:custGeom>
            <a:avLst/>
            <a:gdLst/>
            <a:ahLst/>
            <a:cxnLst/>
            <a:rect l="l" t="t" r="r" b="b"/>
            <a:pathLst>
              <a:path w="57785" h="278765">
                <a:moveTo>
                  <a:pt x="0" y="278764"/>
                </a:moveTo>
                <a:lnTo>
                  <a:pt x="57666" y="278764"/>
                </a:lnTo>
                <a:lnTo>
                  <a:pt x="57666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470" y="261365"/>
            <a:ext cx="713105" cy="504825"/>
          </a:xfrm>
          <a:custGeom>
            <a:avLst/>
            <a:gdLst/>
            <a:ahLst/>
            <a:cxnLst/>
            <a:rect l="l" t="t" r="r" b="b"/>
            <a:pathLst>
              <a:path w="713105" h="504825">
                <a:moveTo>
                  <a:pt x="0" y="126237"/>
                </a:moveTo>
                <a:lnTo>
                  <a:pt x="426643" y="126237"/>
                </a:lnTo>
                <a:lnTo>
                  <a:pt x="426643" y="0"/>
                </a:lnTo>
                <a:lnTo>
                  <a:pt x="712825" y="252221"/>
                </a:lnTo>
                <a:lnTo>
                  <a:pt x="426643" y="504316"/>
                </a:lnTo>
                <a:lnTo>
                  <a:pt x="426643" y="378205"/>
                </a:lnTo>
                <a:lnTo>
                  <a:pt x="0" y="378205"/>
                </a:lnTo>
                <a:lnTo>
                  <a:pt x="0" y="126237"/>
                </a:lnTo>
                <a:close/>
              </a:path>
            </a:pathLst>
          </a:custGeom>
          <a:ln w="25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267" y="729995"/>
            <a:ext cx="814273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H="1" flipV="1">
            <a:off x="9144761" y="765808"/>
            <a:ext cx="554863" cy="73913"/>
          </a:xfrm>
          <a:custGeom>
            <a:avLst/>
            <a:gdLst/>
            <a:ahLst/>
            <a:cxnLst/>
            <a:rect l="l" t="t" r="r" b="b"/>
            <a:pathLst>
              <a:path w="8100059">
                <a:moveTo>
                  <a:pt x="0" y="0"/>
                </a:moveTo>
                <a:lnTo>
                  <a:pt x="80998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0200" y="-7235"/>
            <a:ext cx="539496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Technical </a:t>
            </a:r>
            <a:r>
              <a:rPr spc="-15" dirty="0"/>
              <a:t>Structure </a:t>
            </a:r>
            <a:r>
              <a:rPr dirty="0"/>
              <a:t>and </a:t>
            </a:r>
            <a:r>
              <a:rPr spc="-15" dirty="0"/>
              <a:t>Port</a:t>
            </a:r>
            <a:r>
              <a:rPr spc="-35" dirty="0"/>
              <a:t> </a:t>
            </a:r>
            <a:r>
              <a:rPr spc="-10" dirty="0"/>
              <a:t>Description</a:t>
            </a:r>
          </a:p>
        </p:txBody>
      </p:sp>
      <p:sp>
        <p:nvSpPr>
          <p:cNvPr id="12" name="object 12"/>
          <p:cNvSpPr/>
          <p:nvPr/>
        </p:nvSpPr>
        <p:spPr>
          <a:xfrm>
            <a:off x="1205483" y="2299716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80">
                <a:moveTo>
                  <a:pt x="0" y="144652"/>
                </a:moveTo>
                <a:lnTo>
                  <a:pt x="143128" y="144652"/>
                </a:lnTo>
                <a:lnTo>
                  <a:pt x="143128" y="0"/>
                </a:lnTo>
                <a:lnTo>
                  <a:pt x="0" y="0"/>
                </a:lnTo>
                <a:lnTo>
                  <a:pt x="0" y="144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05825" y="641949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4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5" name="图片 24" descr="LK3006P5C1FM结构图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847081"/>
            <a:ext cx="4528226" cy="60109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12" y="260604"/>
            <a:ext cx="713740" cy="504825"/>
          </a:xfrm>
          <a:custGeom>
            <a:avLst/>
            <a:gdLst/>
            <a:ahLst/>
            <a:cxnLst/>
            <a:rect l="l" t="t" r="r" b="b"/>
            <a:pathLst>
              <a:path w="713740" h="504825">
                <a:moveTo>
                  <a:pt x="426948" y="0"/>
                </a:moveTo>
                <a:lnTo>
                  <a:pt x="426948" y="126111"/>
                </a:lnTo>
                <a:lnTo>
                  <a:pt x="0" y="126111"/>
                </a:lnTo>
                <a:lnTo>
                  <a:pt x="0" y="378206"/>
                </a:lnTo>
                <a:lnTo>
                  <a:pt x="426948" y="378206"/>
                </a:lnTo>
                <a:lnTo>
                  <a:pt x="426948" y="504317"/>
                </a:lnTo>
                <a:lnTo>
                  <a:pt x="713333" y="252222"/>
                </a:lnTo>
                <a:lnTo>
                  <a:pt x="42694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373379"/>
            <a:ext cx="30480" cy="278765"/>
          </a:xfrm>
          <a:custGeom>
            <a:avLst/>
            <a:gdLst/>
            <a:ahLst/>
            <a:cxnLst/>
            <a:rect l="l" t="t" r="r" b="b"/>
            <a:pathLst>
              <a:path w="30479" h="278765">
                <a:moveTo>
                  <a:pt x="0" y="278764"/>
                </a:moveTo>
                <a:lnTo>
                  <a:pt x="30479" y="278764"/>
                </a:lnTo>
                <a:lnTo>
                  <a:pt x="30479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373379"/>
            <a:ext cx="57785" cy="278765"/>
          </a:xfrm>
          <a:custGeom>
            <a:avLst/>
            <a:gdLst/>
            <a:ahLst/>
            <a:cxnLst/>
            <a:rect l="l" t="t" r="r" b="b"/>
            <a:pathLst>
              <a:path w="57785" h="278765">
                <a:moveTo>
                  <a:pt x="0" y="278764"/>
                </a:moveTo>
                <a:lnTo>
                  <a:pt x="57666" y="278764"/>
                </a:lnTo>
                <a:lnTo>
                  <a:pt x="57666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" y="261365"/>
            <a:ext cx="713105" cy="504825"/>
          </a:xfrm>
          <a:custGeom>
            <a:avLst/>
            <a:gdLst/>
            <a:ahLst/>
            <a:cxnLst/>
            <a:rect l="l" t="t" r="r" b="b"/>
            <a:pathLst>
              <a:path w="713105" h="504825">
                <a:moveTo>
                  <a:pt x="0" y="126237"/>
                </a:moveTo>
                <a:lnTo>
                  <a:pt x="426643" y="126237"/>
                </a:lnTo>
                <a:lnTo>
                  <a:pt x="426643" y="0"/>
                </a:lnTo>
                <a:lnTo>
                  <a:pt x="712825" y="252221"/>
                </a:lnTo>
                <a:lnTo>
                  <a:pt x="426643" y="504316"/>
                </a:lnTo>
                <a:lnTo>
                  <a:pt x="426643" y="378205"/>
                </a:lnTo>
                <a:lnTo>
                  <a:pt x="0" y="378205"/>
                </a:lnTo>
                <a:lnTo>
                  <a:pt x="0" y="126237"/>
                </a:lnTo>
                <a:close/>
              </a:path>
            </a:pathLst>
          </a:custGeom>
          <a:ln w="25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267" y="729995"/>
            <a:ext cx="814273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702" y="765809"/>
            <a:ext cx="8100059" cy="0"/>
          </a:xfrm>
          <a:custGeom>
            <a:avLst/>
            <a:gdLst/>
            <a:ahLst/>
            <a:cxnLst/>
            <a:rect l="l" t="t" r="r" b="b"/>
            <a:pathLst>
              <a:path w="8100059">
                <a:moveTo>
                  <a:pt x="0" y="0"/>
                </a:moveTo>
                <a:lnTo>
                  <a:pt x="80998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2375" y="104627"/>
            <a:ext cx="42116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Panel</a:t>
            </a:r>
            <a:r>
              <a:rPr spc="-170" dirty="0"/>
              <a:t> </a:t>
            </a:r>
            <a:r>
              <a:rPr spc="-5" dirty="0"/>
              <a:t>Description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467868" y="5661659"/>
            <a:ext cx="431292" cy="39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0137" y="5666028"/>
            <a:ext cx="7419340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Note: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please confirm that the </a:t>
            </a:r>
            <a:r>
              <a:rPr sz="1400" dirty="0">
                <a:latin typeface="Calibri" panose="020F0502020204030204"/>
                <a:cs typeface="Calibri" panose="020F0502020204030204"/>
              </a:rPr>
              <a:t>all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PoE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ports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PD devices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are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complying </a:t>
            </a:r>
            <a:r>
              <a:rPr sz="14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IEEE802.3af/at</a:t>
            </a:r>
            <a:r>
              <a:rPr sz="14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standard.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b="1" spc="-20" dirty="0">
                <a:latin typeface="Calibri" panose="020F0502020204030204"/>
                <a:cs typeface="Calibri" panose="020F0502020204030204"/>
              </a:rPr>
              <a:t>Power: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48 VDC(46~57VDC). (More than 50 VDC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recommended </a:t>
            </a:r>
            <a:r>
              <a:rPr sz="14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used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PoE+</a:t>
            </a:r>
            <a:r>
              <a:rPr sz="1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output.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252095">
              <a:lnSpc>
                <a:spcPct val="100000"/>
              </a:lnSpc>
            </a:pPr>
            <a:r>
              <a:rPr sz="1400" b="1" spc="-20" dirty="0">
                <a:latin typeface="Calibri" panose="020F0502020204030204"/>
                <a:cs typeface="Calibri" panose="020F0502020204030204"/>
              </a:rPr>
              <a:t>PoE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Port: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PoE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ports support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PoE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function, which can transmit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data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and power simultaneously </a:t>
            </a:r>
            <a:r>
              <a:rPr sz="1400" dirty="0">
                <a:latin typeface="Calibri" panose="020F0502020204030204"/>
                <a:cs typeface="Calibri" panose="020F0502020204030204"/>
              </a:rPr>
              <a:t>if 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connected matching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device. The LED lights on the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front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panel can show working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status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of each</a:t>
            </a:r>
            <a:r>
              <a:rPr sz="14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port.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5825" y="641949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5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835206"/>
              </p:ext>
            </p:extLst>
          </p:nvPr>
        </p:nvGraphicFramePr>
        <p:xfrm>
          <a:off x="381000" y="1067054"/>
          <a:ext cx="8533701" cy="4534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Indicator</a:t>
                      </a: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Status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Description</a:t>
                      </a:r>
                      <a:endParaRPr sz="18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47">
                <a:tc gridSpan="3"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endParaRPr sz="1600" b="0" spc="-15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endParaRPr sz="1600" b="0" spc="-15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endParaRPr sz="1600" b="0" spc="-15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04">
                <a:tc rowSpan="3"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System Indicator：SYS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ON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System work as normal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Blink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System work as normal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OFF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System abnormal or power off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15">
                <a:tc rowSpan="2"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PoE Indicator：PoE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Yellow LED ON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Connected PD device, powering properly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Yellow LED OFF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No connection PD or power off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88">
                <a:tc rowSpan="3"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Link Indicator：Link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ON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Data transmission properly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Blink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Connection is OK and data is being sent and received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OFF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No connected device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788">
                <a:tc rowSpan="3"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SFP uplink Indicator：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ON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Data transmission properly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9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Blink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Connection is OK and data is being sent and received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7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Green LED OFF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l">
                        <a:spcBef>
                          <a:spcPts val="21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600" b="0" spc="-15" dirty="0">
                          <a:latin typeface="Calibri" panose="020F0502020204030204"/>
                          <a:cs typeface="Calibri" panose="020F0502020204030204"/>
                        </a:rPr>
                        <a:t>No data connected</a:t>
                      </a:r>
                    </a:p>
                  </a:txBody>
                  <a:tcPr marL="12700" marR="12700" marT="1270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99176" y="690372"/>
            <a:ext cx="2699004" cy="3345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2134" y="692658"/>
            <a:ext cx="2592324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4" y="2564955"/>
            <a:ext cx="1237018" cy="1112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3" y="260604"/>
            <a:ext cx="792480" cy="504190"/>
          </a:xfrm>
          <a:custGeom>
            <a:avLst/>
            <a:gdLst/>
            <a:ahLst/>
            <a:cxnLst/>
            <a:rect l="l" t="t" r="r" b="b"/>
            <a:pathLst>
              <a:path w="792480" h="504190">
                <a:moveTo>
                  <a:pt x="15748" y="126111"/>
                </a:moveTo>
                <a:lnTo>
                  <a:pt x="0" y="126111"/>
                </a:lnTo>
                <a:lnTo>
                  <a:pt x="0" y="378079"/>
                </a:lnTo>
                <a:lnTo>
                  <a:pt x="15748" y="378079"/>
                </a:lnTo>
                <a:lnTo>
                  <a:pt x="15748" y="126111"/>
                </a:lnTo>
                <a:close/>
              </a:path>
              <a:path w="792480" h="504190">
                <a:moveTo>
                  <a:pt x="63004" y="126111"/>
                </a:moveTo>
                <a:lnTo>
                  <a:pt x="31496" y="126111"/>
                </a:lnTo>
                <a:lnTo>
                  <a:pt x="31496" y="378079"/>
                </a:lnTo>
                <a:lnTo>
                  <a:pt x="63004" y="378079"/>
                </a:lnTo>
                <a:lnTo>
                  <a:pt x="63004" y="126111"/>
                </a:lnTo>
                <a:close/>
              </a:path>
              <a:path w="792480" h="504190">
                <a:moveTo>
                  <a:pt x="505701" y="0"/>
                </a:moveTo>
                <a:lnTo>
                  <a:pt x="505701" y="126111"/>
                </a:lnTo>
                <a:lnTo>
                  <a:pt x="78752" y="126111"/>
                </a:lnTo>
                <a:lnTo>
                  <a:pt x="78752" y="378079"/>
                </a:lnTo>
                <a:lnTo>
                  <a:pt x="505701" y="378079"/>
                </a:lnTo>
                <a:lnTo>
                  <a:pt x="505701" y="504063"/>
                </a:lnTo>
                <a:lnTo>
                  <a:pt x="792086" y="252095"/>
                </a:lnTo>
                <a:lnTo>
                  <a:pt x="50570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823" y="374015"/>
            <a:ext cx="31750" cy="277495"/>
          </a:xfrm>
          <a:custGeom>
            <a:avLst/>
            <a:gdLst/>
            <a:ahLst/>
            <a:cxnLst/>
            <a:rect l="l" t="t" r="r" b="b"/>
            <a:pathLst>
              <a:path w="31750" h="277495">
                <a:moveTo>
                  <a:pt x="0" y="277368"/>
                </a:moveTo>
                <a:lnTo>
                  <a:pt x="31496" y="277368"/>
                </a:lnTo>
                <a:lnTo>
                  <a:pt x="31496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319" y="374015"/>
            <a:ext cx="57150" cy="277495"/>
          </a:xfrm>
          <a:custGeom>
            <a:avLst/>
            <a:gdLst/>
            <a:ahLst/>
            <a:cxnLst/>
            <a:rect l="l" t="t" r="r" b="b"/>
            <a:pathLst>
              <a:path w="57150" h="277495">
                <a:moveTo>
                  <a:pt x="0" y="277368"/>
                </a:moveTo>
                <a:lnTo>
                  <a:pt x="56908" y="277368"/>
                </a:lnTo>
                <a:lnTo>
                  <a:pt x="56908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76" y="260604"/>
            <a:ext cx="713740" cy="504190"/>
          </a:xfrm>
          <a:custGeom>
            <a:avLst/>
            <a:gdLst/>
            <a:ahLst/>
            <a:cxnLst/>
            <a:rect l="l" t="t" r="r" b="b"/>
            <a:pathLst>
              <a:path w="713740" h="504190">
                <a:moveTo>
                  <a:pt x="0" y="126111"/>
                </a:moveTo>
                <a:lnTo>
                  <a:pt x="426948" y="126111"/>
                </a:lnTo>
                <a:lnTo>
                  <a:pt x="426948" y="0"/>
                </a:lnTo>
                <a:lnTo>
                  <a:pt x="713333" y="252095"/>
                </a:lnTo>
                <a:lnTo>
                  <a:pt x="426948" y="504063"/>
                </a:lnTo>
                <a:lnTo>
                  <a:pt x="426948" y="378079"/>
                </a:lnTo>
                <a:lnTo>
                  <a:pt x="0" y="378079"/>
                </a:lnTo>
                <a:lnTo>
                  <a:pt x="0" y="12611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1267" y="729995"/>
            <a:ext cx="8142732" cy="109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3609" y="764666"/>
            <a:ext cx="8100695" cy="0"/>
          </a:xfrm>
          <a:custGeom>
            <a:avLst/>
            <a:gdLst/>
            <a:ahLst/>
            <a:cxnLst/>
            <a:rect l="l" t="t" r="r" b="b"/>
            <a:pathLst>
              <a:path w="8100695">
                <a:moveTo>
                  <a:pt x="0" y="0"/>
                </a:moveTo>
                <a:lnTo>
                  <a:pt x="810039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2680" y="124692"/>
            <a:ext cx="52781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Connection</a:t>
            </a:r>
            <a:r>
              <a:rPr spc="-45" dirty="0"/>
              <a:t> </a:t>
            </a:r>
            <a:r>
              <a:rPr spc="-10" dirty="0"/>
              <a:t>Diagram</a:t>
            </a:r>
          </a:p>
        </p:txBody>
      </p:sp>
      <p:sp>
        <p:nvSpPr>
          <p:cNvPr id="13" name="object 13"/>
          <p:cNvSpPr/>
          <p:nvPr/>
        </p:nvSpPr>
        <p:spPr>
          <a:xfrm>
            <a:off x="3003804" y="3406140"/>
            <a:ext cx="111251" cy="301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9810" y="3429000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6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17520" y="3610355"/>
            <a:ext cx="1525524" cy="109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59810" y="3645027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17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8920" y="3477767"/>
            <a:ext cx="109728" cy="5897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3783" y="3501009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63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7732" y="3477767"/>
            <a:ext cx="111251" cy="949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3739" y="3501009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7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1111" y="3970020"/>
            <a:ext cx="301751" cy="109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3783" y="400507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027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03804" y="3982211"/>
            <a:ext cx="111251" cy="1597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810" y="4005071"/>
            <a:ext cx="0" cy="1512570"/>
          </a:xfrm>
          <a:custGeom>
            <a:avLst/>
            <a:gdLst/>
            <a:ahLst/>
            <a:cxnLst/>
            <a:rect l="l" t="t" r="r" b="b"/>
            <a:pathLst>
              <a:path h="1512570">
                <a:moveTo>
                  <a:pt x="0" y="0"/>
                </a:moveTo>
                <a:lnTo>
                  <a:pt x="0" y="1512189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8404" y="3477767"/>
            <a:ext cx="111251" cy="1165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3648" y="3501009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80134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9636" y="4581131"/>
            <a:ext cx="693813" cy="5937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5588" y="5062728"/>
            <a:ext cx="111252" cy="516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31594" y="5085207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54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0367" y="5134355"/>
            <a:ext cx="118872" cy="4465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5613" y="5157215"/>
            <a:ext cx="8890" cy="360045"/>
          </a:xfrm>
          <a:custGeom>
            <a:avLst/>
            <a:gdLst/>
            <a:ahLst/>
            <a:cxnLst/>
            <a:rect l="l" t="t" r="r" b="b"/>
            <a:pathLst>
              <a:path w="8890" h="360045">
                <a:moveTo>
                  <a:pt x="8381" y="0"/>
                </a:moveTo>
                <a:lnTo>
                  <a:pt x="0" y="360044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3571" y="5589231"/>
            <a:ext cx="576059" cy="5170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87801" y="5589244"/>
            <a:ext cx="504050" cy="467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729" y="5637072"/>
            <a:ext cx="538365" cy="3842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44139" y="4341876"/>
            <a:ext cx="111251" cy="1237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99766" y="4365116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3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68067" y="3477767"/>
            <a:ext cx="111251" cy="21015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23694" y="3501009"/>
            <a:ext cx="0" cy="2016760"/>
          </a:xfrm>
          <a:custGeom>
            <a:avLst/>
            <a:gdLst/>
            <a:ahLst/>
            <a:cxnLst/>
            <a:rect l="l" t="t" r="r" b="b"/>
            <a:pathLst>
              <a:path h="2016760">
                <a:moveTo>
                  <a:pt x="0" y="0"/>
                </a:moveTo>
                <a:lnTo>
                  <a:pt x="0" y="2016252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41448" y="4329684"/>
            <a:ext cx="301751" cy="1112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83739" y="436511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027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7667" y="5574753"/>
            <a:ext cx="451637" cy="5185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43984" y="3406140"/>
            <a:ext cx="111251" cy="301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99990" y="3429000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6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51660" y="2325623"/>
            <a:ext cx="120395" cy="4465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11857" y="2420873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736"/>
                </a:lnTo>
              </a:path>
            </a:pathLst>
          </a:custGeom>
          <a:ln w="33781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5657" y="227685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0" y="144017"/>
                </a:moveTo>
                <a:lnTo>
                  <a:pt x="144018" y="144017"/>
                </a:lnTo>
                <a:lnTo>
                  <a:pt x="144018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35657" y="227685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0" y="144017"/>
                </a:moveTo>
                <a:lnTo>
                  <a:pt x="144018" y="144017"/>
                </a:lnTo>
                <a:lnTo>
                  <a:pt x="144018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067050" y="4314825"/>
            <a:ext cx="399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C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dirty="0">
                <a:latin typeface="Calibri" panose="020F0502020204030204"/>
                <a:cs typeface="Calibri" panose="020F0502020204030204"/>
              </a:rPr>
              <a:t>t.5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32020" y="3622547"/>
            <a:ext cx="111251" cy="301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88027" y="364502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7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45735" y="3825240"/>
            <a:ext cx="949451" cy="1112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88027" y="3861053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4108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96128" y="2325623"/>
            <a:ext cx="111251" cy="15986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52134" y="2348864"/>
            <a:ext cx="0" cy="1512570"/>
          </a:xfrm>
          <a:custGeom>
            <a:avLst/>
            <a:gdLst/>
            <a:ahLst/>
            <a:cxnLst/>
            <a:rect l="l" t="t" r="r" b="b"/>
            <a:pathLst>
              <a:path h="1512570">
                <a:moveTo>
                  <a:pt x="0" y="0"/>
                </a:moveTo>
                <a:lnTo>
                  <a:pt x="0" y="1512189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09844" y="2313432"/>
            <a:ext cx="661415" cy="1112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52134" y="2348864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72200" y="2325623"/>
            <a:ext cx="111251" cy="4465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28207" y="234886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60045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587746" y="2082164"/>
            <a:ext cx="399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C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dirty="0">
                <a:latin typeface="Calibri" panose="020F0502020204030204"/>
                <a:cs typeface="Calibri" panose="020F0502020204030204"/>
              </a:rPr>
              <a:t>t.5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6576" y="5179314"/>
            <a:ext cx="399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C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dirty="0">
                <a:latin typeface="Calibri" panose="020F0502020204030204"/>
                <a:cs typeface="Calibri" panose="020F0502020204030204"/>
              </a:rPr>
              <a:t>t.5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554607" y="5179314"/>
            <a:ext cx="537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DC</a:t>
            </a:r>
            <a:r>
              <a:rPr sz="14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Out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8540" y="4458970"/>
            <a:ext cx="8559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PoE</a:t>
            </a:r>
            <a:r>
              <a:rPr sz="1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Splitter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22680" y="2298065"/>
            <a:ext cx="2672080" cy="426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Power</a:t>
            </a:r>
            <a:endParaRPr sz="1400" dirty="0">
              <a:latin typeface="Calibri" panose="020F0502020204030204"/>
              <a:cs typeface="Calibri" panose="020F0502020204030204"/>
            </a:endParaRPr>
          </a:p>
          <a:p>
            <a:pPr marL="1020445">
              <a:lnSpc>
                <a:spcPts val="1610"/>
              </a:lnSpc>
            </a:pPr>
            <a:r>
              <a:rPr lang="en-US" sz="1400" spc="-15" dirty="0">
                <a:latin typeface="Calibri" panose="020F0502020204030204"/>
                <a:cs typeface="Calibri" panose="020F0502020204030204"/>
                <a:sym typeface="+mn-ea"/>
              </a:rPr>
              <a:t>NRSW6GP</a:t>
            </a:r>
            <a:endParaRPr sz="1400" spc="-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63592" y="3954907"/>
            <a:ext cx="16186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Fiber media</a:t>
            </a:r>
            <a:r>
              <a:rPr sz="1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converter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6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85800" y="3200400"/>
            <a:ext cx="43688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7" name="图片 66" descr="CYG2EPL0401G01RE单图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62685" y="2743200"/>
            <a:ext cx="286004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12" y="260604"/>
            <a:ext cx="713740" cy="504825"/>
          </a:xfrm>
          <a:custGeom>
            <a:avLst/>
            <a:gdLst/>
            <a:ahLst/>
            <a:cxnLst/>
            <a:rect l="l" t="t" r="r" b="b"/>
            <a:pathLst>
              <a:path w="713740" h="504825">
                <a:moveTo>
                  <a:pt x="426948" y="0"/>
                </a:moveTo>
                <a:lnTo>
                  <a:pt x="426948" y="126111"/>
                </a:lnTo>
                <a:lnTo>
                  <a:pt x="0" y="126111"/>
                </a:lnTo>
                <a:lnTo>
                  <a:pt x="0" y="378206"/>
                </a:lnTo>
                <a:lnTo>
                  <a:pt x="426948" y="378206"/>
                </a:lnTo>
                <a:lnTo>
                  <a:pt x="426948" y="504317"/>
                </a:lnTo>
                <a:lnTo>
                  <a:pt x="713333" y="252222"/>
                </a:lnTo>
                <a:lnTo>
                  <a:pt x="42694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373379"/>
            <a:ext cx="30480" cy="278765"/>
          </a:xfrm>
          <a:custGeom>
            <a:avLst/>
            <a:gdLst/>
            <a:ahLst/>
            <a:cxnLst/>
            <a:rect l="l" t="t" r="r" b="b"/>
            <a:pathLst>
              <a:path w="30479" h="278765">
                <a:moveTo>
                  <a:pt x="0" y="278764"/>
                </a:moveTo>
                <a:lnTo>
                  <a:pt x="30479" y="278764"/>
                </a:lnTo>
                <a:lnTo>
                  <a:pt x="30479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373379"/>
            <a:ext cx="57785" cy="278765"/>
          </a:xfrm>
          <a:custGeom>
            <a:avLst/>
            <a:gdLst/>
            <a:ahLst/>
            <a:cxnLst/>
            <a:rect l="l" t="t" r="r" b="b"/>
            <a:pathLst>
              <a:path w="57785" h="278765">
                <a:moveTo>
                  <a:pt x="0" y="278764"/>
                </a:moveTo>
                <a:lnTo>
                  <a:pt x="57666" y="278764"/>
                </a:lnTo>
                <a:lnTo>
                  <a:pt x="57666" y="0"/>
                </a:lnTo>
                <a:lnTo>
                  <a:pt x="0" y="0"/>
                </a:lnTo>
                <a:lnTo>
                  <a:pt x="0" y="278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" y="261365"/>
            <a:ext cx="713105" cy="504825"/>
          </a:xfrm>
          <a:custGeom>
            <a:avLst/>
            <a:gdLst/>
            <a:ahLst/>
            <a:cxnLst/>
            <a:rect l="l" t="t" r="r" b="b"/>
            <a:pathLst>
              <a:path w="713105" h="504825">
                <a:moveTo>
                  <a:pt x="0" y="126237"/>
                </a:moveTo>
                <a:lnTo>
                  <a:pt x="426643" y="126237"/>
                </a:lnTo>
                <a:lnTo>
                  <a:pt x="426643" y="0"/>
                </a:lnTo>
                <a:lnTo>
                  <a:pt x="712825" y="252221"/>
                </a:lnTo>
                <a:lnTo>
                  <a:pt x="426643" y="504316"/>
                </a:lnTo>
                <a:lnTo>
                  <a:pt x="426643" y="378205"/>
                </a:lnTo>
                <a:lnTo>
                  <a:pt x="0" y="378205"/>
                </a:lnTo>
                <a:lnTo>
                  <a:pt x="0" y="126237"/>
                </a:lnTo>
                <a:close/>
              </a:path>
            </a:pathLst>
          </a:custGeom>
          <a:ln w="25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267" y="729995"/>
            <a:ext cx="8142732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702" y="765809"/>
            <a:ext cx="8100059" cy="0"/>
          </a:xfrm>
          <a:custGeom>
            <a:avLst/>
            <a:gdLst/>
            <a:ahLst/>
            <a:cxnLst/>
            <a:rect l="l" t="t" r="r" b="b"/>
            <a:pathLst>
              <a:path w="8100059">
                <a:moveTo>
                  <a:pt x="0" y="0"/>
                </a:moveTo>
                <a:lnTo>
                  <a:pt x="80998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2374" y="104627"/>
            <a:ext cx="43640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Installation</a:t>
            </a:r>
            <a:r>
              <a:rPr spc="-110" dirty="0"/>
              <a:t> </a:t>
            </a:r>
            <a:r>
              <a:rPr lang="nl-NL" spc="-5" dirty="0"/>
              <a:t>Help</a:t>
            </a:r>
            <a:endParaRPr spc="-5" dirty="0"/>
          </a:p>
        </p:txBody>
      </p:sp>
      <p:sp>
        <p:nvSpPr>
          <p:cNvPr id="9" name="object 9"/>
          <p:cNvSpPr/>
          <p:nvPr/>
        </p:nvSpPr>
        <p:spPr>
          <a:xfrm>
            <a:off x="611123" y="4293108"/>
            <a:ext cx="432815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236" y="845311"/>
            <a:ext cx="7950834" cy="358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821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Installation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Please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confirm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following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things 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before</a:t>
            </a:r>
            <a:r>
              <a:rPr sz="16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installation: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 the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PoE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port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meets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power requirement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of 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connecting</a:t>
            </a:r>
            <a:r>
              <a:rPr sz="1600" spc="3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devices.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 marR="882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 the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PoE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standard requirement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power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wupply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matches </a:t>
            </a:r>
            <a:r>
              <a:rPr sz="1600" dirty="0">
                <a:latin typeface="Calibri" panose="020F0502020204030204"/>
                <a:cs typeface="Calibri" panose="020F0502020204030204"/>
              </a:rPr>
              <a:t>tith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power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receiving device  (1/2+,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3/6-(End-span),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4/5+,</a:t>
            </a:r>
            <a:r>
              <a:rPr sz="16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7/8-(Mid-span))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If the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output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power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of the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matched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power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adapter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compatible </a:t>
            </a:r>
            <a:r>
              <a:rPr sz="16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specification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the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label of the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PoE</a:t>
            </a:r>
            <a:r>
              <a:rPr sz="16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switch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Please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install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PoE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switch according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steps: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Put the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PoE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switch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on 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surface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of a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large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stable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table, or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professional installation</a:t>
            </a:r>
            <a:r>
              <a:rPr sz="16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rank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1600" spc="-20" dirty="0">
                <a:latin typeface="Calibri" panose="020F0502020204030204"/>
                <a:cs typeface="Calibri" panose="020F0502020204030204"/>
              </a:rPr>
              <a:t>mount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Connect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Positive,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Minus and earth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terminals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as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indicators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on the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power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0" dirty="0">
                <a:latin typeface="Calibri" panose="020F0502020204030204"/>
                <a:cs typeface="Calibri" panose="020F0502020204030204"/>
              </a:rPr>
              <a:t>adapter.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Connect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Network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devices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PoE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switch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port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though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network</a:t>
            </a:r>
            <a:r>
              <a:rPr sz="16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cable.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1480820" lvl="1" indent="-200660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1481455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Please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don’t put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heavy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products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on the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PoE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switch,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and please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ensure</a:t>
            </a:r>
            <a:r>
              <a:rPr sz="16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good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2261" y="4402582"/>
            <a:ext cx="54851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 panose="020F0502020204030204"/>
                <a:cs typeface="Calibri" panose="020F0502020204030204"/>
              </a:rPr>
              <a:t>ventilation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environment for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PoE</a:t>
            </a:r>
            <a:r>
              <a:rPr sz="16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switch.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2. </a:t>
            </a:r>
            <a:r>
              <a:rPr sz="1600" dirty="0">
                <a:latin typeface="Calibri" panose="020F0502020204030204"/>
                <a:cs typeface="Calibri" panose="020F0502020204030204"/>
              </a:rPr>
              <a:t>Please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cut off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power first 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before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plugging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power</a:t>
            </a:r>
            <a:r>
              <a:rPr sz="1600" spc="1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0" dirty="0">
                <a:latin typeface="Calibri" panose="020F0502020204030204"/>
                <a:cs typeface="Calibri" panose="020F0502020204030204"/>
              </a:rPr>
              <a:t>adapter.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4308" y="4369689"/>
            <a:ext cx="488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No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e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236" y="4879340"/>
            <a:ext cx="778446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 panose="020F0502020204030204"/>
                <a:cs typeface="Calibri" panose="020F0502020204030204"/>
              </a:rPr>
              <a:t>Power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441960">
              <a:lnSpc>
                <a:spcPct val="100000"/>
              </a:lnSpc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Connect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power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cable, plug it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into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power socket,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turn on the </a:t>
            </a:r>
            <a:r>
              <a:rPr sz="1600" spc="-65" dirty="0">
                <a:latin typeface="Calibri" panose="020F0502020204030204"/>
                <a:cs typeface="Calibri" panose="020F0502020204030204"/>
              </a:rPr>
              <a:t>power,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then the swich will 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automatically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initialize,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LED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lights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status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will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display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1600" spc="-2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following: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Except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PoE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port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lights, </a:t>
            </a:r>
            <a:r>
              <a:rPr sz="1600" dirty="0">
                <a:latin typeface="Calibri" panose="020F0502020204030204"/>
                <a:cs typeface="Calibri" panose="020F0502020204030204"/>
              </a:rPr>
              <a:t>all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other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lights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will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go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through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process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“on-off-on-off”,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which means the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system restoration </a:t>
            </a:r>
            <a:r>
              <a:rPr sz="1600" dirty="0">
                <a:latin typeface="Calibri" panose="020F0502020204030204"/>
                <a:cs typeface="Calibri" panose="020F0502020204030204"/>
              </a:rPr>
              <a:t>is</a:t>
            </a:r>
            <a:r>
              <a:rPr sz="16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successful.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40" dirty="0">
                <a:latin typeface="Calibri" panose="020F0502020204030204"/>
                <a:cs typeface="Calibri" panose="020F0502020204030204"/>
              </a:rPr>
              <a:t>Power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LED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remains</a:t>
            </a:r>
            <a:r>
              <a:rPr sz="16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lit.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5825" y="641949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7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4d3aeca-fa57-4469-8de9-1b5a94659f9d"/>
  <p:tag name="COMMONDATA" val="eyJoZGlkIjoiOWExZTljNjA3YWE5MDc5ZjI2OTJiYWFkNTRmZDJl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6d81812-b758-4143-a1b0-58c425b6be0a}"/>
</p:tagLst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542</Words>
  <Application>Microsoft Office PowerPoint</Application>
  <PresentationFormat>Diavoorstelling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Georgia</vt:lpstr>
      <vt:lpstr>Times New Roman</vt:lpstr>
      <vt:lpstr>Office 2013 - 2022 Thema</vt:lpstr>
      <vt:lpstr>PowerPoint-presentatie</vt:lpstr>
      <vt:lpstr>Product Overview</vt:lpstr>
      <vt:lpstr>Technical Structure and Port Description</vt:lpstr>
      <vt:lpstr>Panel Description</vt:lpstr>
      <vt:lpstr>Connection Diagram</vt:lpstr>
      <vt:lpstr>Installation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Jaap Drost</cp:lastModifiedBy>
  <cp:revision>18</cp:revision>
  <cp:lastPrinted>2023-04-08T09:00:15Z</cp:lastPrinted>
  <dcterms:created xsi:type="dcterms:W3CDTF">2021-09-15T04:01:00Z</dcterms:created>
  <dcterms:modified xsi:type="dcterms:W3CDTF">2024-03-28T11:43:21Z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2021-09-18T00:00:00Z</vt:filetime>
  </property>
  <property fmtid="{D5CDD505-2E9C-101B-9397-08002B2CF9AE}" pid="5" name="ICV">
    <vt:lpwstr>4BD1C8010A5F48A08F5921DABA66AE51</vt:lpwstr>
  </property>
  <property fmtid="{D5CDD505-2E9C-101B-9397-08002B2CF9AE}" pid="6" name="KSOProductBuildVer">
    <vt:lpwstr>2052-11.1.0.12358</vt:lpwstr>
  </property>
</Properties>
</file>